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8" r:id="rId2"/>
    <p:sldId id="272" r:id="rId3"/>
    <p:sldId id="276" r:id="rId4"/>
    <p:sldId id="277" r:id="rId5"/>
    <p:sldId id="278" r:id="rId6"/>
    <p:sldId id="279" r:id="rId7"/>
    <p:sldId id="280" r:id="rId8"/>
    <p:sldId id="281" r:id="rId9"/>
    <p:sldId id="282" r:id="rId10"/>
    <p:sldId id="283" r:id="rId11"/>
    <p:sldId id="284" r:id="rId12"/>
    <p:sldId id="285" r:id="rId13"/>
    <p:sldId id="286" r:id="rId14"/>
    <p:sldId id="28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6" d="100"/>
          <a:sy n="116" d="100"/>
        </p:scale>
        <p:origin x="32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i.wikipedia.org/wiki/%E0%A4%A8%E0%A4%BE%E0%A4%9F%E0%A4%95" TargetMode="External"/><Relationship Id="rId7" Type="http://schemas.openxmlformats.org/officeDocument/2006/relationships/hyperlink" Target="https://hi.wikipedia.org/wiki/%E0%A4%9F%E0%A5%80%E0%A5%B0_%E0%A4%97%E0%A4%A3%E0%A4%AA%E0%A4%A4%E0%A4%BF_%E0%A4%B6%E0%A4%BE%E0%A4%B8%E0%A5%8D%E0%A4%A4%E0%A5%8D%E0%A4%B0%E0%A5%80" TargetMode="External"/><Relationship Id="rId2" Type="http://schemas.openxmlformats.org/officeDocument/2006/relationships/hyperlink" Target="https://hi.wikipedia.org/wiki/%E0%A4%B8%E0%A4%82%E0%A4%B8%E0%A5%8D%E0%A4%95%E0%A5%83%E0%A4%A4_%E0%A4%B8%E0%A4%BE%E0%A4%B9%E0%A4%BF%E0%A4%A4%E0%A5%8D%E0%A4%AF" TargetMode="External"/><Relationship Id="rId1" Type="http://schemas.openxmlformats.org/officeDocument/2006/relationships/slideLayout" Target="../slideLayouts/slideLayout1.xml"/><Relationship Id="rId6" Type="http://schemas.openxmlformats.org/officeDocument/2006/relationships/hyperlink" Target="https://hi.wikipedia.org/wiki/%E0%A4%A4%E0%A4%BF%E0%A4%B0%E0%A5%81%E0%A4%B5%E0%A4%A8%E0%A4%A8%E0%A5%8D%E0%A4%A4%E0%A4%AA%E0%A5%81%E0%A4%B0%E0%A4%AE" TargetMode="External"/><Relationship Id="rId5" Type="http://schemas.openxmlformats.org/officeDocument/2006/relationships/hyperlink" Target="https://hi.wikipedia.org/wiki/%E0%A4%95%E0%A4%BE%E0%A4%B2%E0%A4%BF%E0%A4%A6%E0%A4%BE%E0%A4%B8" TargetMode="External"/><Relationship Id="rId4" Type="http://schemas.openxmlformats.org/officeDocument/2006/relationships/hyperlink" Target="https://hi.wikipedia.org/wiki/%E0%A4%B8%E0%A5%8D%E0%A4%B5%E0%A4%AA%E0%A5%8D%E0%A4%A8%E0%A4%B5%E0%A4%BE%E0%A4%B8%E0%A4%B5%E0%A4%A6%E0%A4%A4%E0%A5%8D%E0%A4%A4%E0%A4%BE"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hi.wikipedia.org/wiki/%E0%A4%AE%E0%A4%B2%E0%A4%AF%E0%A4%BE%E0%A4%B2%E0%A4%AE_%E0%A4%AD%E0%A4%BE%E0%A4%B7%E0%A4%BE" TargetMode="External"/><Relationship Id="rId2" Type="http://schemas.openxmlformats.org/officeDocument/2006/relationships/hyperlink" Target="https://hi.wikipedia.org/wiki/%E0%A4%A8%E0%A4%BE%E0%A4%9F%E0%A4%95" TargetMode="External"/><Relationship Id="rId1" Type="http://schemas.openxmlformats.org/officeDocument/2006/relationships/slideLayout" Target="../slideLayouts/slideLayout2.xml"/><Relationship Id="rId4" Type="http://schemas.openxmlformats.org/officeDocument/2006/relationships/hyperlink" Target="https://hi.wikipedia.org/wiki/%E0%A4%B2%E0%A4%BF%E0%A4%AA%E0%A4%BF"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hi.wikipedia.org/w/index.php?title=%E0%A4%A4%E0%A5%8D%E0%A4%B0%E0%A4%BF%E0%A4%B5%E0%A5%87%E0%A4%82%E0%A4%A6%E0%A5%8D%E0%A4%B0%E0%A4%AE%E0%A5%8D&amp;action=edit&amp;redlink=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85%E0%A4%B6%E0%A5%8D%E0%A4%B5%E0%A4%98%E0%A5%8B%E0%A4%B7" TargetMode="External"/><Relationship Id="rId2" Type="http://schemas.openxmlformats.org/officeDocument/2006/relationships/hyperlink" Target="https://hi.wikipedia.org/wiki/%E0%A4%95%E0%A4%BE%E0%A4%B2%E0%A4%BF%E0%A4%A6%E0%A4%BE%E0%A4%B8" TargetMode="External"/><Relationship Id="rId1" Type="http://schemas.openxmlformats.org/officeDocument/2006/relationships/slideLayout" Target="../slideLayouts/slideLayout2.xml"/><Relationship Id="rId6" Type="http://schemas.openxmlformats.org/officeDocument/2006/relationships/hyperlink" Target="https://hi.wikipedia.org/wiki/%E0%A4%B8%E0%A5%8D%E0%A4%9F%E0%A5%87%E0%A4%A8_%E0%A4%95%E0%A5%8B%E0%A4%A8%E0%A5%8B" TargetMode="External"/><Relationship Id="rId5" Type="http://schemas.openxmlformats.org/officeDocument/2006/relationships/hyperlink" Target="https://hi.wikipedia.org/wiki/%E0%A4%85%E0%A4%B0%E0%A5%8D%E0%A4%A5%E0%A4%B6%E0%A4%BE%E0%A4%B8%E0%A5%8D%E0%A4%A4%E0%A5%8D%E0%A4%B0" TargetMode="External"/><Relationship Id="rId4" Type="http://schemas.openxmlformats.org/officeDocument/2006/relationships/hyperlink" Target="https://hi.wikipedia.org/wiki/%E0%A4%9A%E0%A4%BE%E0%A4%A3%E0%A4%95%E0%A5%8D%E0%A4%A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hi.wikipedia.org/wiki/%E0%A4%B0%E0%A4%BE%E0%A4%AE" TargetMode="External"/><Relationship Id="rId2" Type="http://schemas.openxmlformats.org/officeDocument/2006/relationships/hyperlink" Target="https://hi.wikipedia.org/wiki/%E0%A4%A8%E0%A4%BE%E0%A4%9F%E0%A4%95" TargetMode="External"/><Relationship Id="rId1" Type="http://schemas.openxmlformats.org/officeDocument/2006/relationships/slideLayout" Target="../slideLayouts/slideLayout2.xml"/><Relationship Id="rId6" Type="http://schemas.openxmlformats.org/officeDocument/2006/relationships/hyperlink" Target="https://hi.wikipedia.org/wiki/%E0%A4%AD%E0%A4%B0%E0%A4%A4" TargetMode="External"/><Relationship Id="rId5" Type="http://schemas.openxmlformats.org/officeDocument/2006/relationships/hyperlink" Target="https://hi.wikipedia.org/wiki/%E0%A4%A6%E0%A4%B6%E0%A4%B0%E0%A4%A5" TargetMode="External"/><Relationship Id="rId4" Type="http://schemas.openxmlformats.org/officeDocument/2006/relationships/hyperlink" Target="https://hi.wikipedia.org/wiki/%E0%A4%B0%E0%A4%BE%E0%A4%B5%E0%A4%A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hi.wikipedia.org/wiki/%E0%A4%B0%E0%A5%82%E0%A4%AA%E0%A4%95"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hmoob.in/wiki/Kurukshetra_War" TargetMode="External"/><Relationship Id="rId2" Type="http://schemas.openxmlformats.org/officeDocument/2006/relationships/hyperlink" Target="https://www.hmoob.in/wiki/Sanskrit" TargetMode="External"/><Relationship Id="rId1" Type="http://schemas.openxmlformats.org/officeDocument/2006/relationships/slideLayout" Target="../slideLayouts/slideLayout2.xml"/><Relationship Id="rId4" Type="http://schemas.openxmlformats.org/officeDocument/2006/relationships/hyperlink" Target="https://www.hmoob.in/wiki/Karn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9989" y="1227439"/>
            <a:ext cx="9403963" cy="3764692"/>
          </a:xfrm>
        </p:spPr>
        <p:txBody>
          <a:bodyPr>
            <a:normAutofit fontScale="90000"/>
          </a:bodyPr>
          <a:lstStyle/>
          <a:p>
            <a:r>
              <a:rPr lang="hi-IN" b="1" dirty="0" smtClean="0">
                <a:effectLst>
                  <a:outerShdw blurRad="38100" dist="38100" dir="2700000" algn="tl">
                    <a:srgbClr val="000000">
                      <a:alpha val="43137"/>
                    </a:srgbClr>
                  </a:outerShdw>
                </a:effectLst>
              </a:rPr>
              <a:t/>
            </a:r>
            <a:br>
              <a:rPr lang="hi-IN" b="1" dirty="0" smtClean="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r>
            <a:br>
              <a:rPr lang="hi-IN" b="1" dirty="0">
                <a:effectLst>
                  <a:outerShdw blurRad="38100" dist="38100" dir="2700000" algn="tl">
                    <a:srgbClr val="000000">
                      <a:alpha val="43137"/>
                    </a:srgbClr>
                  </a:outerShdw>
                </a:effectLst>
              </a:rPr>
            </a:br>
            <a:r>
              <a:rPr lang="hi-IN" b="1" dirty="0" smtClean="0">
                <a:effectLst>
                  <a:outerShdw blurRad="38100" dist="38100" dir="2700000" algn="tl">
                    <a:srgbClr val="000000">
                      <a:alpha val="43137"/>
                    </a:srgbClr>
                  </a:outerShdw>
                </a:effectLst>
              </a:rPr>
              <a:t/>
            </a:r>
            <a:br>
              <a:rPr lang="hi-IN" b="1" dirty="0" smtClean="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r>
            <a:br>
              <a:rPr lang="hi-IN" b="1" dirty="0">
                <a:effectLst>
                  <a:outerShdw blurRad="38100" dist="38100" dir="2700000" algn="tl">
                    <a:srgbClr val="000000">
                      <a:alpha val="43137"/>
                    </a:srgbClr>
                  </a:outerShdw>
                </a:effectLst>
              </a:rPr>
            </a:br>
            <a:r>
              <a:rPr lang="hi-IN" b="1" dirty="0" smtClean="0">
                <a:effectLst>
                  <a:outerShdw blurRad="38100" dist="38100" dir="2700000" algn="tl">
                    <a:srgbClr val="000000">
                      <a:alpha val="43137"/>
                    </a:srgbClr>
                  </a:outerShdw>
                </a:effectLst>
              </a:rPr>
              <a:t/>
            </a:r>
            <a:br>
              <a:rPr lang="hi-IN" b="1" dirty="0" smtClean="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r>
            <a:br>
              <a:rPr lang="hi-IN" b="1" dirty="0">
                <a:effectLst>
                  <a:outerShdw blurRad="38100" dist="38100" dir="2700000" algn="tl">
                    <a:srgbClr val="000000">
                      <a:alpha val="43137"/>
                    </a:srgbClr>
                  </a:outerShdw>
                </a:effectLst>
              </a:rPr>
            </a:br>
            <a:r>
              <a:rPr lang="hi-IN" b="1" dirty="0" smtClean="0">
                <a:effectLst>
                  <a:outerShdw blurRad="38100" dist="38100" dir="2700000" algn="tl">
                    <a:srgbClr val="000000">
                      <a:alpha val="43137"/>
                    </a:srgbClr>
                  </a:outerShdw>
                </a:effectLst>
              </a:rPr>
              <a:t>		</a:t>
            </a:r>
            <a:r>
              <a:rPr lang="hi-IN" sz="6000" b="1" dirty="0" smtClean="0">
                <a:effectLst>
                  <a:outerShdw blurRad="38100" dist="38100" dir="2700000" algn="tl">
                    <a:srgbClr val="000000">
                      <a:alpha val="43137"/>
                    </a:srgbClr>
                  </a:outerShdw>
                </a:effectLst>
              </a:rPr>
              <a:t>बी०ए० द्वितीय वर्ष </a:t>
            </a:r>
            <a:r>
              <a:rPr lang="hi-IN" sz="6000" b="1" dirty="0">
                <a:effectLst>
                  <a:outerShdw blurRad="38100" dist="38100" dir="2700000" algn="tl">
                    <a:srgbClr val="000000">
                      <a:alpha val="43137"/>
                    </a:srgbClr>
                  </a:outerShdw>
                </a:effectLst>
              </a:rPr>
              <a:t/>
            </a:r>
            <a:br>
              <a:rPr lang="hi-IN" sz="6000" b="1" dirty="0">
                <a:effectLst>
                  <a:outerShdw blurRad="38100" dist="38100" dir="2700000" algn="tl">
                    <a:srgbClr val="000000">
                      <a:alpha val="43137"/>
                    </a:srgbClr>
                  </a:outerShdw>
                </a:effectLst>
              </a:rPr>
            </a:br>
            <a:r>
              <a:rPr lang="hi-IN" sz="6000" b="1" dirty="0" smtClean="0">
                <a:effectLst>
                  <a:outerShdw blurRad="38100" dist="38100" dir="2700000" algn="tl">
                    <a:srgbClr val="000000">
                      <a:alpha val="43137"/>
                    </a:srgbClr>
                  </a:outerShdw>
                </a:effectLst>
              </a:rPr>
              <a:t>				</a:t>
            </a:r>
            <a:r>
              <a:rPr lang="en-US" sz="6000" b="1" dirty="0" smtClean="0">
                <a:effectLst>
                  <a:outerShdw blurRad="38100" dist="38100" dir="2700000" algn="tl">
                    <a:srgbClr val="000000">
                      <a:alpha val="43137"/>
                    </a:srgbClr>
                  </a:outerShdw>
                </a:effectLst>
              </a:rPr>
              <a:t>DSC-1</a:t>
            </a:r>
            <a:r>
              <a:rPr lang="hi-IN" sz="6000" b="1" dirty="0" smtClean="0">
                <a:effectLst>
                  <a:outerShdw blurRad="38100" dist="38100" dir="2700000" algn="tl">
                    <a:srgbClr val="000000">
                      <a:alpha val="43137"/>
                    </a:srgbClr>
                  </a:outerShdw>
                </a:effectLst>
              </a:rPr>
              <a:t>C</a:t>
            </a:r>
            <a:r>
              <a:rPr lang="en-US" sz="6000" b="1" dirty="0">
                <a:effectLst>
                  <a:outerShdw blurRad="38100" dist="38100" dir="2700000" algn="tl">
                    <a:srgbClr val="000000">
                      <a:alpha val="43137"/>
                    </a:srgbClr>
                  </a:outerShdw>
                </a:effectLst>
              </a:rPr>
              <a:t/>
            </a:r>
            <a:br>
              <a:rPr lang="en-US" sz="6000" b="1" dirty="0">
                <a:effectLst>
                  <a:outerShdw blurRad="38100" dist="38100" dir="2700000" algn="tl">
                    <a:srgbClr val="000000">
                      <a:alpha val="43137"/>
                    </a:srgbClr>
                  </a:outerShdw>
                </a:effectLst>
              </a:rPr>
            </a:br>
            <a:r>
              <a:rPr lang="hi-IN" sz="6000" b="1" dirty="0" smtClean="0">
                <a:effectLst>
                  <a:outerShdw blurRad="38100" dist="38100" dir="2700000" algn="tl">
                    <a:srgbClr val="000000">
                      <a:alpha val="43137"/>
                    </a:srgbClr>
                  </a:outerShdw>
                </a:effectLst>
              </a:rPr>
              <a:t>			</a:t>
            </a:r>
            <a:r>
              <a:rPr lang="en-US" sz="6000" b="1" dirty="0" smtClean="0">
                <a:effectLst>
                  <a:outerShdw blurRad="38100" dist="38100" dir="2700000" algn="tl">
                    <a:srgbClr val="000000">
                      <a:alpha val="43137"/>
                    </a:srgbClr>
                  </a:outerShdw>
                </a:effectLst>
              </a:rPr>
              <a:t>SKT- DSC-</a:t>
            </a:r>
            <a:r>
              <a:rPr lang="hi-IN" sz="6000" b="1" dirty="0" smtClean="0">
                <a:effectLst>
                  <a:outerShdw blurRad="38100" dist="38100" dir="2700000" algn="tl">
                    <a:srgbClr val="000000">
                      <a:alpha val="43137"/>
                    </a:srgbClr>
                  </a:outerShdw>
                </a:effectLst>
              </a:rPr>
              <a:t>201</a:t>
            </a:r>
            <a:r>
              <a:rPr lang="hi-IN" sz="6000" b="1" dirty="0">
                <a:effectLst>
                  <a:outerShdw blurRad="38100" dist="38100" dir="2700000" algn="tl">
                    <a:srgbClr val="000000">
                      <a:alpha val="43137"/>
                    </a:srgbClr>
                  </a:outerShdw>
                </a:effectLst>
              </a:rPr>
              <a:t/>
            </a:r>
            <a:br>
              <a:rPr lang="hi-IN" sz="6000" b="1" dirty="0">
                <a:effectLst>
                  <a:outerShdw blurRad="38100" dist="38100" dir="2700000" algn="tl">
                    <a:srgbClr val="000000">
                      <a:alpha val="43137"/>
                    </a:srgbClr>
                  </a:outerShdw>
                </a:effectLst>
              </a:rPr>
            </a:br>
            <a:r>
              <a:rPr lang="hi-IN" sz="6000" b="1" dirty="0" smtClean="0">
                <a:effectLst>
                  <a:outerShdw blurRad="38100" dist="38100" dir="2700000" algn="tl">
                    <a:srgbClr val="000000">
                      <a:alpha val="43137"/>
                    </a:srgbClr>
                  </a:outerShdw>
                </a:effectLst>
              </a:rPr>
              <a:t>			</a:t>
            </a:r>
            <a:r>
              <a:rPr lang="hi-IN" sz="6000" b="1" dirty="0" smtClean="0">
                <a:solidFill>
                  <a:srgbClr val="C00000"/>
                </a:solidFill>
                <a:effectLst>
                  <a:outerShdw blurRad="38100" dist="38100" dir="2700000" algn="tl">
                    <a:srgbClr val="000000">
                      <a:alpha val="43137"/>
                    </a:srgbClr>
                  </a:outerShdw>
                </a:effectLst>
              </a:rPr>
              <a:t>संस्कृत नाटक </a:t>
            </a:r>
            <a:endParaRPr lang="en-IN" sz="6000" dirty="0"/>
          </a:p>
        </p:txBody>
      </p:sp>
      <p:sp>
        <p:nvSpPr>
          <p:cNvPr id="3" name="Subtitle 2"/>
          <p:cNvSpPr>
            <a:spLocks noGrp="1"/>
          </p:cNvSpPr>
          <p:nvPr>
            <p:ph type="subTitle" idx="1"/>
          </p:nvPr>
        </p:nvSpPr>
        <p:spPr>
          <a:xfrm>
            <a:off x="2505567" y="6294858"/>
            <a:ext cx="8915399" cy="1126283"/>
          </a:xfrm>
        </p:spPr>
        <p:txBody>
          <a:bodyPr/>
          <a:lstStyle/>
          <a:p>
            <a:endParaRPr lang="en-IN" dirty="0"/>
          </a:p>
        </p:txBody>
      </p:sp>
    </p:spTree>
    <p:extLst>
      <p:ext uri="{BB962C8B-B14F-4D97-AF65-F5344CB8AC3E}">
        <p14:creationId xmlns:p14="http://schemas.microsoft.com/office/powerpoint/2010/main" val="53401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3470" y="49428"/>
            <a:ext cx="8954530" cy="1400432"/>
          </a:xfrm>
          <a:solidFill>
            <a:schemeClr val="accent6">
              <a:lumMod val="60000"/>
              <a:lumOff val="40000"/>
            </a:schemeClr>
          </a:solidFill>
        </p:spPr>
        <p:txBody>
          <a:bodyPr>
            <a:noAutofit/>
          </a:bodyPr>
          <a:lstStyle/>
          <a:p>
            <a:r>
              <a:rPr lang="en-US" sz="4400" smtClean="0"/>
              <a:t>						</a:t>
            </a:r>
            <a:r>
              <a:rPr lang="hi-IN" sz="4400" smtClean="0"/>
              <a:t>भास</a:t>
            </a:r>
            <a:r>
              <a:rPr lang="hi-IN" sz="4400" dirty="0"/>
              <a:t/>
            </a:r>
            <a:br>
              <a:rPr lang="hi-IN" sz="4400" dirty="0"/>
            </a:br>
            <a:endParaRPr lang="en-US" sz="4400" dirty="0"/>
          </a:p>
        </p:txBody>
      </p:sp>
      <p:sp>
        <p:nvSpPr>
          <p:cNvPr id="3" name="Subtitle 2"/>
          <p:cNvSpPr>
            <a:spLocks noGrp="1"/>
          </p:cNvSpPr>
          <p:nvPr>
            <p:ph type="subTitle" idx="1"/>
          </p:nvPr>
        </p:nvSpPr>
        <p:spPr>
          <a:xfrm>
            <a:off x="1713470" y="762000"/>
            <a:ext cx="8954530" cy="6096000"/>
          </a:xfrm>
          <a:solidFill>
            <a:schemeClr val="accent5">
              <a:lumMod val="60000"/>
              <a:lumOff val="40000"/>
            </a:schemeClr>
          </a:solidFill>
        </p:spPr>
        <p:txBody>
          <a:bodyPr>
            <a:normAutofit/>
          </a:bodyPr>
          <a:lstStyle/>
          <a:p>
            <a:pPr algn="just"/>
            <a:endParaRPr lang="en-US" b="1" dirty="0" smtClean="0">
              <a:solidFill>
                <a:schemeClr val="tx1"/>
              </a:solidFill>
            </a:endParaRPr>
          </a:p>
          <a:p>
            <a:pPr algn="just"/>
            <a:r>
              <a:rPr lang="hi-IN" sz="2400" b="1" dirty="0">
                <a:solidFill>
                  <a:schemeClr val="tx1"/>
                </a:solidFill>
              </a:rPr>
              <a:t>भास</a:t>
            </a:r>
            <a:r>
              <a:rPr lang="hi-IN" sz="2400" dirty="0">
                <a:solidFill>
                  <a:schemeClr val="tx1"/>
                </a:solidFill>
              </a:rPr>
              <a:t> </a:t>
            </a:r>
            <a:r>
              <a:rPr lang="hi-IN" sz="2400" dirty="0">
                <a:solidFill>
                  <a:schemeClr val="tx1"/>
                </a:solidFill>
                <a:hlinkClick r:id="rId2" tooltip="संस्कृत साहित्य"/>
              </a:rPr>
              <a:t>संस्कृत साहित्य</a:t>
            </a:r>
            <a:r>
              <a:rPr lang="hi-IN" sz="2400" dirty="0">
                <a:solidFill>
                  <a:schemeClr val="tx1"/>
                </a:solidFill>
              </a:rPr>
              <a:t> के प्रसिद्ध </a:t>
            </a:r>
            <a:r>
              <a:rPr lang="hi-IN" sz="2400" dirty="0">
                <a:solidFill>
                  <a:schemeClr val="tx1"/>
                </a:solidFill>
                <a:hlinkClick r:id="rId3" tooltip="नाटक"/>
              </a:rPr>
              <a:t>नाटककार</a:t>
            </a:r>
            <a:r>
              <a:rPr lang="hi-IN" sz="2400" dirty="0">
                <a:solidFill>
                  <a:schemeClr val="tx1"/>
                </a:solidFill>
              </a:rPr>
              <a:t> थे जिनके जीवनकाल अधिक पता नहीं है। </a:t>
            </a:r>
            <a:r>
              <a:rPr lang="hi-IN" sz="2400" dirty="0">
                <a:solidFill>
                  <a:schemeClr val="tx1"/>
                </a:solidFill>
                <a:hlinkClick r:id="rId4" tooltip="स्वप्नवासवदत्ता"/>
              </a:rPr>
              <a:t>स्वप्नवासवदत्ता</a:t>
            </a:r>
            <a:r>
              <a:rPr lang="hi-IN" sz="2400" dirty="0">
                <a:solidFill>
                  <a:schemeClr val="tx1"/>
                </a:solidFill>
              </a:rPr>
              <a:t> उनके द्वारा लिखित सबसे चर्चित नाटक है जिसमें एक राजा के अपने रानी के प्रति अविरहनीय प्रेम और पुनर्मिलन की कहानी है।</a:t>
            </a:r>
            <a:endParaRPr lang="en-US" sz="2400" dirty="0">
              <a:solidFill>
                <a:schemeClr val="tx1"/>
              </a:solidFill>
            </a:endParaRPr>
          </a:p>
          <a:p>
            <a:pPr algn="just"/>
            <a:r>
              <a:rPr lang="hi-IN" sz="2400" dirty="0">
                <a:solidFill>
                  <a:schemeClr val="tx1"/>
                </a:solidFill>
                <a:hlinkClick r:id="rId5" tooltip="कालिदास"/>
              </a:rPr>
              <a:t>कालिदास</a:t>
            </a:r>
            <a:r>
              <a:rPr lang="hi-IN" sz="2400" dirty="0">
                <a:solidFill>
                  <a:schemeClr val="tx1"/>
                </a:solidFill>
              </a:rPr>
              <a:t> जो गुप्तकालीन समझे जाते हैं, ने भास का नाम अपने नाटक में लिया है, जिससे लगता है कि वो गुप्तकाल से पहले रहे होंगे पर इससे भी उनके जीवनकाल का अधिक ठोस प्रमाण नहीं मिलता।</a:t>
            </a:r>
            <a:endParaRPr lang="en-US" sz="2400" dirty="0">
              <a:solidFill>
                <a:schemeClr val="tx1"/>
              </a:solidFill>
            </a:endParaRPr>
          </a:p>
          <a:p>
            <a:pPr algn="just"/>
            <a:r>
              <a:rPr lang="hi-IN" sz="2400" dirty="0">
                <a:solidFill>
                  <a:schemeClr val="tx1"/>
                </a:solidFill>
              </a:rPr>
              <a:t>आज कई नाटकों में उनका नाम लेखक के रूप में उल्लिखित है पर १९१२ में </a:t>
            </a:r>
            <a:r>
              <a:rPr lang="hi-IN" sz="2400" dirty="0">
                <a:solidFill>
                  <a:schemeClr val="tx1"/>
                </a:solidFill>
                <a:hlinkClick r:id="rId6" tooltip="तिरुवनन्तपुरम"/>
              </a:rPr>
              <a:t>त्रिवेंद्रम</a:t>
            </a:r>
            <a:r>
              <a:rPr lang="hi-IN" sz="2400" dirty="0">
                <a:solidFill>
                  <a:schemeClr val="tx1"/>
                </a:solidFill>
              </a:rPr>
              <a:t> में </a:t>
            </a:r>
            <a:r>
              <a:rPr lang="hi-IN" sz="2400" dirty="0">
                <a:solidFill>
                  <a:schemeClr val="tx1"/>
                </a:solidFill>
                <a:hlinkClick r:id="rId7" tooltip="टी॰ गणपति शास्त्री"/>
              </a:rPr>
              <a:t>गणपति शास्त्री</a:t>
            </a:r>
            <a:r>
              <a:rPr lang="hi-IN" sz="2400" dirty="0">
                <a:solidFill>
                  <a:schemeClr val="tx1"/>
                </a:solidFill>
              </a:rPr>
              <a:t> ने नाटकों की लेखन शैली में समानता देखकर उन्हें भास-लिखित बताया। इससे पहले भास का नाम संस्कृत नाटककार के रूप में विस्मृत हो गया था।</a:t>
            </a:r>
            <a:endParaRPr lang="en-US" sz="2400" dirty="0">
              <a:solidFill>
                <a:schemeClr val="tx1"/>
              </a:solidFill>
            </a:endParaRPr>
          </a:p>
        </p:txBody>
      </p:sp>
    </p:spTree>
    <p:extLst>
      <p:ext uri="{BB962C8B-B14F-4D97-AF65-F5344CB8AC3E}">
        <p14:creationId xmlns:p14="http://schemas.microsoft.com/office/powerpoint/2010/main" val="121920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2940"/>
            <a:ext cx="9144000" cy="1282460"/>
          </a:xfrm>
          <a:solidFill>
            <a:schemeClr val="accent3">
              <a:lumMod val="40000"/>
              <a:lumOff val="60000"/>
            </a:schemeClr>
          </a:solidFill>
        </p:spPr>
        <p:txBody>
          <a:bodyPr>
            <a:normAutofit/>
          </a:bodyPr>
          <a:lstStyle/>
          <a:p>
            <a:r>
              <a:rPr lang="hi-IN" b="1" dirty="0"/>
              <a:t>रचनाएं</a:t>
            </a:r>
            <a:br>
              <a:rPr lang="hi-IN" b="1" dirty="0"/>
            </a:br>
            <a:endParaRPr lang="en-US" b="1" dirty="0"/>
          </a:p>
        </p:txBody>
      </p:sp>
      <p:sp>
        <p:nvSpPr>
          <p:cNvPr id="3" name="Content Placeholder 2"/>
          <p:cNvSpPr>
            <a:spLocks noGrp="1"/>
          </p:cNvSpPr>
          <p:nvPr>
            <p:ph idx="1"/>
          </p:nvPr>
        </p:nvSpPr>
        <p:spPr>
          <a:xfrm>
            <a:off x="1524000" y="1295400"/>
            <a:ext cx="9144000" cy="5562600"/>
          </a:xfrm>
          <a:solidFill>
            <a:schemeClr val="accent5">
              <a:lumMod val="40000"/>
              <a:lumOff val="60000"/>
            </a:schemeClr>
          </a:solidFill>
        </p:spPr>
        <p:txBody>
          <a:bodyPr>
            <a:normAutofit/>
          </a:bodyPr>
          <a:lstStyle/>
          <a:p>
            <a:pPr algn="just"/>
            <a:r>
              <a:rPr lang="hi-IN" sz="2800" dirty="0"/>
              <a:t>भास संस्कृत साहित्य के बड़े नाटककार के रूप में मान्य थे परंतु उनके </a:t>
            </a:r>
            <a:r>
              <a:rPr lang="hi-IN" sz="2800" dirty="0">
                <a:hlinkClick r:id="rId2" tooltip="नाटक"/>
              </a:rPr>
              <a:t>नाटक</a:t>
            </a:r>
            <a:r>
              <a:rPr lang="hi-IN" sz="2800" dirty="0"/>
              <a:t> अप्राप्त थे।</a:t>
            </a:r>
            <a:endParaRPr lang="en-US" sz="2800" dirty="0"/>
          </a:p>
          <a:p>
            <a:pPr algn="just"/>
            <a:r>
              <a:rPr lang="hi-IN" sz="2800" dirty="0"/>
              <a:t> सन् 1907 ई0 में म0 म0 टी0 गणपति शास्त्री को </a:t>
            </a:r>
            <a:r>
              <a:rPr lang="hi-IN" sz="2800" dirty="0">
                <a:hlinkClick r:id="rId3" tooltip="मलयालम भाषा"/>
              </a:rPr>
              <a:t>मलयालम</a:t>
            </a:r>
            <a:r>
              <a:rPr lang="hi-IN" sz="2800" dirty="0"/>
              <a:t> </a:t>
            </a:r>
            <a:r>
              <a:rPr lang="hi-IN" sz="2800" dirty="0">
                <a:hlinkClick r:id="rId4" tooltip="लिपि"/>
              </a:rPr>
              <a:t>लिपि</a:t>
            </a:r>
            <a:r>
              <a:rPr lang="hi-IN" sz="2800" dirty="0"/>
              <a:t> में लिखित संस्कृत के दस नाटक प्राप्त हुए। खोज करने पर तीन और नाटक मिले। </a:t>
            </a:r>
            <a:endParaRPr lang="en-US" sz="2800" dirty="0"/>
          </a:p>
          <a:p>
            <a:pPr algn="just"/>
            <a:r>
              <a:rPr lang="hi-IN" sz="2800" dirty="0"/>
              <a:t>1912 ई0 में गणपति शास्त्री द्वारा अनंतशयन संस्कृत ग्रंथावली में भास के नाम से वे प्रकाशित किए गए। इन नाटकों की अनेक प्रतियाँ अन्य स्थानों से प्राप्त हुई।</a:t>
            </a:r>
            <a:endParaRPr lang="en-US" sz="2800" dirty="0"/>
          </a:p>
        </p:txBody>
      </p:sp>
    </p:spTree>
    <p:extLst>
      <p:ext uri="{BB962C8B-B14F-4D97-AF65-F5344CB8AC3E}">
        <p14:creationId xmlns:p14="http://schemas.microsoft.com/office/powerpoint/2010/main" val="172728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5881" y="5751"/>
            <a:ext cx="4675433" cy="1320800"/>
          </a:xfrm>
        </p:spPr>
        <p:txBody>
          <a:bodyPr>
            <a:noAutofit/>
          </a:bodyPr>
          <a:lstStyle/>
          <a:p>
            <a:r>
              <a:rPr lang="hi-IN" sz="4400" b="1" dirty="0"/>
              <a:t>नाटक</a:t>
            </a:r>
            <a:br>
              <a:rPr lang="hi-IN" sz="4400" b="1" dirty="0"/>
            </a:br>
            <a:endParaRPr lang="en-US" sz="4400" dirty="0"/>
          </a:p>
        </p:txBody>
      </p:sp>
      <p:sp>
        <p:nvSpPr>
          <p:cNvPr id="3" name="Content Placeholder 2"/>
          <p:cNvSpPr>
            <a:spLocks noGrp="1"/>
          </p:cNvSpPr>
          <p:nvPr>
            <p:ph idx="1"/>
          </p:nvPr>
        </p:nvSpPr>
        <p:spPr>
          <a:xfrm>
            <a:off x="1524000" y="914400"/>
            <a:ext cx="9144000" cy="5943600"/>
          </a:xfrm>
        </p:spPr>
        <p:txBody>
          <a:bodyPr>
            <a:normAutofit lnSpcReduction="10000"/>
          </a:bodyPr>
          <a:lstStyle/>
          <a:p>
            <a:pPr marL="0" indent="0">
              <a:buNone/>
            </a:pPr>
            <a:r>
              <a:rPr lang="hi-IN" dirty="0" smtClean="0"/>
              <a:t>1912 </a:t>
            </a:r>
            <a:r>
              <a:rPr lang="hi-IN" dirty="0"/>
              <a:t>में </a:t>
            </a:r>
            <a:r>
              <a:rPr lang="hi-IN" dirty="0">
                <a:hlinkClick r:id="rId2" tooltip="त्रिवेंद्रम् (पृष्ठ मौजूद नहीं है)"/>
              </a:rPr>
              <a:t>त्रिवेंद्रम्</a:t>
            </a:r>
            <a:r>
              <a:rPr lang="hi-IN" dirty="0"/>
              <a:t> से गणपति शास्त्री द्वारा प्रकाशित कराए गए 13 नाटक भासकृत माने </a:t>
            </a:r>
            <a:r>
              <a:rPr lang="hi-IN" dirty="0" smtClean="0"/>
              <a:t>जाते हैं</a:t>
            </a:r>
            <a:r>
              <a:rPr lang="hi-IN" dirty="0" smtClean="0"/>
              <a:t>, जो निम्नलिखित हैं :-</a:t>
            </a:r>
            <a:endParaRPr lang="hi-IN" dirty="0"/>
          </a:p>
          <a:p>
            <a:r>
              <a:rPr lang="hi-IN" dirty="0"/>
              <a:t>(1) </a:t>
            </a:r>
            <a:r>
              <a:rPr lang="hi-IN" dirty="0" smtClean="0"/>
              <a:t>स्वप्नवासवदत्ता</a:t>
            </a:r>
            <a:r>
              <a:rPr lang="en-US" dirty="0" smtClean="0"/>
              <a:t> (</a:t>
            </a:r>
            <a:r>
              <a:rPr lang="hi-IN" sz="2400" dirty="0"/>
              <a:t>उदयनकथाश्रित</a:t>
            </a:r>
            <a:r>
              <a:rPr lang="en-IN" sz="2400" dirty="0"/>
              <a:t>)</a:t>
            </a:r>
            <a:endParaRPr lang="hi-IN" dirty="0"/>
          </a:p>
          <a:p>
            <a:r>
              <a:rPr lang="hi-IN" dirty="0"/>
              <a:t>(2) प्रतिज्ञा </a:t>
            </a:r>
            <a:r>
              <a:rPr lang="hi-IN" dirty="0" smtClean="0"/>
              <a:t>यौगंधरायण</a:t>
            </a:r>
            <a:r>
              <a:rPr lang="en-IN" dirty="0" smtClean="0"/>
              <a:t>(</a:t>
            </a:r>
            <a:r>
              <a:rPr lang="hi-IN" sz="2400" dirty="0"/>
              <a:t>उदयनकथाश्रित</a:t>
            </a:r>
            <a:r>
              <a:rPr lang="en-IN" dirty="0" smtClean="0"/>
              <a:t>)</a:t>
            </a:r>
            <a:endParaRPr lang="hi-IN" dirty="0"/>
          </a:p>
          <a:p>
            <a:r>
              <a:rPr lang="hi-IN" dirty="0"/>
              <a:t>(3) दरिद्र चारु </a:t>
            </a:r>
            <a:r>
              <a:rPr lang="hi-IN" dirty="0" smtClean="0"/>
              <a:t>दत्त</a:t>
            </a:r>
            <a:r>
              <a:rPr lang="en-IN" dirty="0" smtClean="0"/>
              <a:t>(</a:t>
            </a:r>
            <a:r>
              <a:rPr lang="hi-IN" dirty="0" smtClean="0"/>
              <a:t>कल्पित कथाश्रित</a:t>
            </a:r>
            <a:r>
              <a:rPr lang="en-IN" dirty="0" smtClean="0"/>
              <a:t>)</a:t>
            </a:r>
            <a:endParaRPr lang="hi-IN" dirty="0"/>
          </a:p>
          <a:p>
            <a:r>
              <a:rPr lang="hi-IN" dirty="0"/>
              <a:t>(4) </a:t>
            </a:r>
            <a:r>
              <a:rPr lang="hi-IN" dirty="0" smtClean="0"/>
              <a:t>अविमारक</a:t>
            </a:r>
            <a:r>
              <a:rPr lang="en-IN" dirty="0" smtClean="0"/>
              <a:t>(</a:t>
            </a:r>
            <a:r>
              <a:rPr lang="hi-IN" dirty="0"/>
              <a:t>कल्पित कथाश्रित</a:t>
            </a:r>
            <a:r>
              <a:rPr lang="en-IN" dirty="0"/>
              <a:t> )</a:t>
            </a:r>
            <a:endParaRPr lang="hi-IN" dirty="0"/>
          </a:p>
          <a:p>
            <a:r>
              <a:rPr lang="hi-IN" dirty="0"/>
              <a:t>(5) </a:t>
            </a:r>
            <a:r>
              <a:rPr lang="hi-IN" dirty="0" smtClean="0"/>
              <a:t>प्रतिमा</a:t>
            </a:r>
            <a:r>
              <a:rPr lang="en-IN" dirty="0" smtClean="0"/>
              <a:t>(  </a:t>
            </a:r>
            <a:r>
              <a:rPr lang="hi-IN" dirty="0"/>
              <a:t>रामायण कथाश्रित</a:t>
            </a:r>
            <a:r>
              <a:rPr lang="en-IN" dirty="0" smtClean="0"/>
              <a:t>)</a:t>
            </a:r>
            <a:endParaRPr lang="hi-IN" dirty="0"/>
          </a:p>
          <a:p>
            <a:r>
              <a:rPr lang="hi-IN" dirty="0"/>
              <a:t>(6) </a:t>
            </a:r>
            <a:r>
              <a:rPr lang="hi-IN" dirty="0" smtClean="0"/>
              <a:t>अभिषेक</a:t>
            </a:r>
            <a:r>
              <a:rPr lang="en-IN" dirty="0" smtClean="0"/>
              <a:t>(</a:t>
            </a:r>
            <a:r>
              <a:rPr lang="hi-IN" dirty="0"/>
              <a:t>रामायण </a:t>
            </a:r>
            <a:r>
              <a:rPr lang="hi-IN" dirty="0" smtClean="0"/>
              <a:t>कथाश्रित</a:t>
            </a:r>
            <a:r>
              <a:rPr lang="en-IN" dirty="0" smtClean="0"/>
              <a:t>)</a:t>
            </a:r>
            <a:endParaRPr lang="hi-IN" dirty="0"/>
          </a:p>
          <a:p>
            <a:r>
              <a:rPr lang="hi-IN" dirty="0"/>
              <a:t>(7) </a:t>
            </a:r>
            <a:r>
              <a:rPr lang="hi-IN" dirty="0" smtClean="0"/>
              <a:t>बालचरित</a:t>
            </a:r>
            <a:r>
              <a:rPr lang="en-IN" dirty="0" smtClean="0"/>
              <a:t>( </a:t>
            </a:r>
            <a:r>
              <a:rPr lang="hi-IN" dirty="0" smtClean="0"/>
              <a:t>भागवत</a:t>
            </a:r>
            <a:r>
              <a:rPr lang="en-IN" dirty="0" smtClean="0"/>
              <a:t> </a:t>
            </a:r>
            <a:r>
              <a:rPr lang="hi-IN" dirty="0" smtClean="0"/>
              <a:t>कथाश्रित</a:t>
            </a:r>
            <a:r>
              <a:rPr lang="en-IN" dirty="0" smtClean="0"/>
              <a:t>)</a:t>
            </a:r>
            <a:endParaRPr lang="hi-IN" dirty="0"/>
          </a:p>
          <a:p>
            <a:r>
              <a:rPr lang="hi-IN" dirty="0"/>
              <a:t>(8) </a:t>
            </a:r>
            <a:r>
              <a:rPr lang="hi-IN" dirty="0" smtClean="0"/>
              <a:t>पंचरात्र</a:t>
            </a:r>
            <a:r>
              <a:rPr lang="en-IN" dirty="0" smtClean="0"/>
              <a:t>(  </a:t>
            </a:r>
            <a:r>
              <a:rPr lang="hi-IN" dirty="0" smtClean="0"/>
              <a:t>महाभारत</a:t>
            </a:r>
            <a:r>
              <a:rPr lang="en-IN" dirty="0" smtClean="0"/>
              <a:t> </a:t>
            </a:r>
            <a:r>
              <a:rPr lang="hi-IN" dirty="0" smtClean="0"/>
              <a:t>कथाश्रित</a:t>
            </a:r>
            <a:r>
              <a:rPr lang="en-IN" dirty="0" smtClean="0"/>
              <a:t>)</a:t>
            </a:r>
            <a:endParaRPr lang="hi-IN" dirty="0"/>
          </a:p>
          <a:p>
            <a:r>
              <a:rPr lang="hi-IN" dirty="0"/>
              <a:t>(9) </a:t>
            </a:r>
            <a:r>
              <a:rPr lang="hi-IN" dirty="0" smtClean="0"/>
              <a:t>मध्यमाव्यायोग</a:t>
            </a:r>
            <a:r>
              <a:rPr lang="en-IN" dirty="0" smtClean="0"/>
              <a:t>(</a:t>
            </a:r>
            <a:r>
              <a:rPr lang="hi-IN" dirty="0"/>
              <a:t>महाभारत </a:t>
            </a:r>
            <a:r>
              <a:rPr lang="hi-IN" dirty="0" smtClean="0"/>
              <a:t>कथाश्रित</a:t>
            </a:r>
            <a:r>
              <a:rPr lang="en-IN" dirty="0" smtClean="0"/>
              <a:t>)</a:t>
            </a:r>
            <a:endParaRPr lang="hi-IN" dirty="0"/>
          </a:p>
          <a:p>
            <a:r>
              <a:rPr lang="hi-IN" dirty="0"/>
              <a:t>(10) </a:t>
            </a:r>
            <a:r>
              <a:rPr lang="hi-IN" dirty="0" smtClean="0"/>
              <a:t>दूतवाक्य</a:t>
            </a:r>
            <a:r>
              <a:rPr lang="en-IN" dirty="0" smtClean="0"/>
              <a:t>(</a:t>
            </a:r>
            <a:r>
              <a:rPr lang="hi-IN" dirty="0"/>
              <a:t>महाभारत </a:t>
            </a:r>
            <a:r>
              <a:rPr lang="hi-IN" dirty="0" smtClean="0"/>
              <a:t>कथाश्रित</a:t>
            </a:r>
            <a:r>
              <a:rPr lang="en-IN" dirty="0" smtClean="0"/>
              <a:t> )</a:t>
            </a:r>
            <a:endParaRPr lang="hi-IN" dirty="0"/>
          </a:p>
          <a:p>
            <a:r>
              <a:rPr lang="hi-IN" dirty="0"/>
              <a:t>(11) </a:t>
            </a:r>
            <a:r>
              <a:rPr lang="hi-IN" dirty="0" smtClean="0"/>
              <a:t>दूतघटोत्कच</a:t>
            </a:r>
            <a:r>
              <a:rPr lang="en-IN" dirty="0" smtClean="0"/>
              <a:t>(</a:t>
            </a:r>
            <a:r>
              <a:rPr lang="hi-IN" dirty="0"/>
              <a:t>महाभारत कथाश्रित</a:t>
            </a:r>
            <a:r>
              <a:rPr lang="en-IN" dirty="0" smtClean="0"/>
              <a:t> )</a:t>
            </a:r>
            <a:endParaRPr lang="hi-IN" dirty="0"/>
          </a:p>
          <a:p>
            <a:r>
              <a:rPr lang="hi-IN" dirty="0"/>
              <a:t>(12) </a:t>
            </a:r>
            <a:r>
              <a:rPr lang="hi-IN" dirty="0" smtClean="0"/>
              <a:t>कर्णभार</a:t>
            </a:r>
            <a:r>
              <a:rPr lang="en-IN" dirty="0" smtClean="0"/>
              <a:t>(</a:t>
            </a:r>
            <a:r>
              <a:rPr lang="hi-IN" dirty="0"/>
              <a:t>महाभारत कथाश्रित</a:t>
            </a:r>
            <a:r>
              <a:rPr lang="en-IN" dirty="0" smtClean="0"/>
              <a:t> )</a:t>
            </a:r>
            <a:endParaRPr lang="hi-IN" dirty="0"/>
          </a:p>
          <a:p>
            <a:r>
              <a:rPr lang="hi-IN" dirty="0"/>
              <a:t>(13) </a:t>
            </a:r>
            <a:r>
              <a:rPr lang="hi-IN" dirty="0" smtClean="0"/>
              <a:t>उरुभंग</a:t>
            </a:r>
            <a:r>
              <a:rPr lang="en-IN" dirty="0" smtClean="0"/>
              <a:t>(</a:t>
            </a:r>
            <a:r>
              <a:rPr lang="hi-IN" dirty="0"/>
              <a:t>महाभारत </a:t>
            </a:r>
            <a:r>
              <a:rPr lang="hi-IN" dirty="0" smtClean="0"/>
              <a:t>कथाश्रित</a:t>
            </a:r>
            <a:r>
              <a:rPr lang="en-IN" dirty="0" smtClean="0"/>
              <a:t>)</a:t>
            </a:r>
            <a:endParaRPr lang="hi-IN" dirty="0"/>
          </a:p>
          <a:p>
            <a:endParaRPr lang="en-US" dirty="0"/>
          </a:p>
        </p:txBody>
      </p:sp>
    </p:spTree>
    <p:extLst>
      <p:ext uri="{BB962C8B-B14F-4D97-AF65-F5344CB8AC3E}">
        <p14:creationId xmlns:p14="http://schemas.microsoft.com/office/powerpoint/2010/main" val="2851544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4400" b="1" dirty="0"/>
              <a:t>नाटकों का रचनाकाल</a:t>
            </a:r>
            <a:br>
              <a:rPr lang="hi-IN" sz="4400" b="1" dirty="0"/>
            </a:br>
            <a:endParaRPr lang="en-US" sz="4400" dirty="0"/>
          </a:p>
        </p:txBody>
      </p:sp>
      <p:sp>
        <p:nvSpPr>
          <p:cNvPr id="3" name="Content Placeholder 2"/>
          <p:cNvSpPr>
            <a:spLocks noGrp="1"/>
          </p:cNvSpPr>
          <p:nvPr>
            <p:ph idx="1"/>
          </p:nvPr>
        </p:nvSpPr>
        <p:spPr>
          <a:xfrm>
            <a:off x="2152650" y="1371601"/>
            <a:ext cx="7886700" cy="4805363"/>
          </a:xfrm>
        </p:spPr>
        <p:txBody>
          <a:bodyPr>
            <a:normAutofit/>
          </a:bodyPr>
          <a:lstStyle/>
          <a:p>
            <a:pPr algn="just"/>
            <a:r>
              <a:rPr lang="hi-IN" dirty="0"/>
              <a:t>भास और उनके नाटकों का अविर्भाव निश्चय ही </a:t>
            </a:r>
            <a:r>
              <a:rPr lang="hi-IN" dirty="0">
                <a:hlinkClick r:id="rId2" tooltip="कालिदास"/>
              </a:rPr>
              <a:t>कालिदास</a:t>
            </a:r>
            <a:r>
              <a:rPr lang="hi-IN" dirty="0"/>
              <a:t> से पूर्व और सम्भवतः </a:t>
            </a:r>
            <a:r>
              <a:rPr lang="hi-IN" dirty="0">
                <a:hlinkClick r:id="rId3" tooltip="अश्वघोष"/>
              </a:rPr>
              <a:t>अश्वघोष</a:t>
            </a:r>
            <a:r>
              <a:rPr lang="hi-IN" dirty="0"/>
              <a:t> के बाद हुआ था। </a:t>
            </a:r>
            <a:endParaRPr lang="hi-IN" dirty="0" smtClean="0"/>
          </a:p>
          <a:p>
            <a:pPr algn="just"/>
            <a:r>
              <a:rPr lang="hi-IN" dirty="0" smtClean="0"/>
              <a:t>उनसे </a:t>
            </a:r>
            <a:r>
              <a:rPr lang="hi-IN" dirty="0"/>
              <a:t>पूर्ववर्ती नाटककारों के रूप में केवल अश्वघोष का नाम, कदाचित्, लिया जा सकता है। गणपति शास्त्री, पुसलकर आदि ने उपर्युक्त नाटकों का रचनाकाल </a:t>
            </a:r>
            <a:r>
              <a:rPr lang="hi-IN" dirty="0">
                <a:hlinkClick r:id="rId4" tooltip="चाणक्य"/>
              </a:rPr>
              <a:t>कौटिल्य</a:t>
            </a:r>
            <a:r>
              <a:rPr lang="hi-IN" dirty="0"/>
              <a:t> </a:t>
            </a:r>
            <a:r>
              <a:rPr lang="hi-IN" dirty="0">
                <a:hlinkClick r:id="rId5" tooltip="अर्थशास्त्र"/>
              </a:rPr>
              <a:t>अर्थशास्त्र</a:t>
            </a:r>
            <a:r>
              <a:rPr lang="hi-IN" dirty="0"/>
              <a:t> से पूर्व पंचम चतुर्थ शताब्दी ई0 पू0 माना है। </a:t>
            </a:r>
            <a:endParaRPr lang="hi-IN" dirty="0" smtClean="0"/>
          </a:p>
          <a:p>
            <a:pPr algn="just"/>
            <a:r>
              <a:rPr lang="hi-IN" dirty="0" smtClean="0"/>
              <a:t>डॉ॰ </a:t>
            </a:r>
            <a:r>
              <a:rPr lang="hi-IN" dirty="0"/>
              <a:t>कीथ, </a:t>
            </a:r>
            <a:r>
              <a:rPr lang="hi-IN" dirty="0">
                <a:hlinkClick r:id="rId6" tooltip="स्टेन कोनो"/>
              </a:rPr>
              <a:t>स्टेन कोनो</a:t>
            </a:r>
            <a:r>
              <a:rPr lang="hi-IN" dirty="0"/>
              <a:t> आदि ने द्वितीय तृतीय शताब्दी ई0 (कालिदास से पूर्व) माना है। बार्नेट, रामावतार शर्मा, सुकथंकर विंटरनित्स आदि शोधकों ने 7वीं शती ई0 से 11वीं शती तक के काल को इन नाटको का रचना काल माना है</a:t>
            </a:r>
            <a:r>
              <a:rPr lang="hi-IN" dirty="0" smtClean="0"/>
              <a:t>।</a:t>
            </a:r>
          </a:p>
          <a:p>
            <a:pPr algn="just"/>
            <a:r>
              <a:rPr lang="hi-IN" dirty="0" smtClean="0"/>
              <a:t> </a:t>
            </a:r>
            <a:r>
              <a:rPr lang="hi-IN" dirty="0"/>
              <a:t>इसी प्रकार 16 शताब्दियों की लंबी कालावधि में विभिन्न कालों में नाना पंडितों के मत से रचना हुई। अधिकांश विद्वान इनका समय द्वितीय-तृतीय शती ई0 मानते हैं।</a:t>
            </a:r>
            <a:endParaRPr lang="en-US" dirty="0"/>
          </a:p>
        </p:txBody>
      </p:sp>
    </p:spTree>
    <p:extLst>
      <p:ext uri="{BB962C8B-B14F-4D97-AF65-F5344CB8AC3E}">
        <p14:creationId xmlns:p14="http://schemas.microsoft.com/office/powerpoint/2010/main" val="1464495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838200"/>
            <a:ext cx="9144000" cy="5486400"/>
          </a:xfrm>
        </p:spPr>
        <p:txBody>
          <a:bodyPr>
            <a:normAutofit/>
          </a:bodyPr>
          <a:lstStyle/>
          <a:p>
            <a:pPr marL="0" indent="0">
              <a:buNone/>
            </a:pPr>
            <a:r>
              <a:rPr lang="hi-IN" sz="3200" b="1" dirty="0" smtClean="0"/>
              <a:t>	</a:t>
            </a:r>
            <a:r>
              <a:rPr lang="hi-IN" sz="4400" b="1" dirty="0" smtClean="0"/>
              <a:t>रामायण </a:t>
            </a:r>
            <a:r>
              <a:rPr lang="hi-IN" sz="4400" b="1" dirty="0"/>
              <a:t>कथाश्रित </a:t>
            </a:r>
          </a:p>
          <a:p>
            <a:pPr algn="just"/>
            <a:r>
              <a:rPr lang="hi-IN" b="1" dirty="0" smtClean="0"/>
              <a:t>प्रतिमानाटक</a:t>
            </a:r>
            <a:r>
              <a:rPr lang="hi-IN" dirty="0"/>
              <a:t> सात अंकों का </a:t>
            </a:r>
            <a:r>
              <a:rPr lang="hi-IN" dirty="0">
                <a:hlinkClick r:id="rId2" tooltip="नाटक"/>
              </a:rPr>
              <a:t>नाटक</a:t>
            </a:r>
            <a:r>
              <a:rPr lang="hi-IN" dirty="0"/>
              <a:t> है, जिसमें भास ने </a:t>
            </a:r>
            <a:r>
              <a:rPr lang="hi-IN" dirty="0">
                <a:hlinkClick r:id="rId3" tooltip="राम"/>
              </a:rPr>
              <a:t>राम</a:t>
            </a:r>
            <a:r>
              <a:rPr lang="hi-IN" dirty="0"/>
              <a:t> वनगमन से लेकर </a:t>
            </a:r>
            <a:r>
              <a:rPr lang="hi-IN" dirty="0">
                <a:hlinkClick r:id="rId4" tooltip="रावण"/>
              </a:rPr>
              <a:t>रावणवध</a:t>
            </a:r>
            <a:r>
              <a:rPr lang="hi-IN" dirty="0"/>
              <a:t> तथा राम राज्याभिषेक तक की घटनाओं को स्थान दिया है। महाराज </a:t>
            </a:r>
            <a:r>
              <a:rPr lang="hi-IN" dirty="0">
                <a:hlinkClick r:id="rId5" tooltip="दशरथ"/>
              </a:rPr>
              <a:t>दशरथ</a:t>
            </a:r>
            <a:r>
              <a:rPr lang="hi-IN" dirty="0"/>
              <a:t> की मृत्यु के उपरान्त ननिहाल से लौट रहे </a:t>
            </a:r>
            <a:r>
              <a:rPr lang="hi-IN" dirty="0">
                <a:hlinkClick r:id="rId6" tooltip="भरत"/>
              </a:rPr>
              <a:t>भरत</a:t>
            </a:r>
            <a:r>
              <a:rPr lang="hi-IN" dirty="0"/>
              <a:t> अयोध्या के पास मार्ग में स्थित देवकुल में पूर्वजों की प्रतिमायें देखते हैं , वहाँ दशरथ की प्रतिमा देखकर वे उनकी मृत्यु का अनुमान कर लेते हैं। प्रतिमा दर्शन की घटना प्रधान होने से इसका नाम प्रतिमा नाटक रखा गया है</a:t>
            </a:r>
            <a:r>
              <a:rPr lang="hi-IN" dirty="0" smtClean="0"/>
              <a:t>।</a:t>
            </a:r>
          </a:p>
          <a:p>
            <a:pPr algn="just"/>
            <a:endParaRPr lang="hi-IN" dirty="0" smtClean="0"/>
          </a:p>
          <a:p>
            <a:pPr algn="just"/>
            <a:r>
              <a:rPr lang="hi-IN" b="1" dirty="0" smtClean="0"/>
              <a:t>अभिषेक </a:t>
            </a:r>
            <a:r>
              <a:rPr lang="hi-IN" dirty="0" smtClean="0"/>
              <a:t>यह </a:t>
            </a:r>
            <a:r>
              <a:rPr lang="hi-IN" dirty="0"/>
              <a:t>भी रामकथा पर आश्रित है। इसमें छः अंक हैं। इसमें रामायण के किष्किंधाकाण्ड से युद्धकाण्ड की समाप्ति तक की कथा अर्थात् बालिवध से राम राज्याभिषेक तक की कथा वर्णित है। रामराज्याभिषेक के आधार पर ही इसका नामकरण किया गया है। कथानक को सजान संवारने में नाटककार ने पर्याप्त मौलिकता का परिचय दिया है। बालिवध को न्या ̧य रूप देने का भी नाटककार ने पर्याप्त प्रयास किया है।</a:t>
            </a:r>
          </a:p>
          <a:p>
            <a:endParaRPr lang="en-US" dirty="0"/>
          </a:p>
        </p:txBody>
      </p:sp>
    </p:spTree>
    <p:extLst>
      <p:ext uri="{BB962C8B-B14F-4D97-AF65-F5344CB8AC3E}">
        <p14:creationId xmlns:p14="http://schemas.microsoft.com/office/powerpoint/2010/main" val="1716208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157" y="323938"/>
            <a:ext cx="7798658" cy="796408"/>
          </a:xfrm>
        </p:spPr>
        <p:txBody>
          <a:bodyPr>
            <a:normAutofit/>
          </a:bodyPr>
          <a:lstStyle/>
          <a:p>
            <a:r>
              <a:rPr lang="hi-IN" sz="4400" b="1" dirty="0"/>
              <a:t>महाभारत</a:t>
            </a:r>
            <a:r>
              <a:rPr lang="en-IN" sz="4400" b="1" dirty="0"/>
              <a:t> </a:t>
            </a:r>
            <a:r>
              <a:rPr lang="hi-IN" sz="4400" b="1" dirty="0"/>
              <a:t>कथाश्रित</a:t>
            </a:r>
            <a:endParaRPr lang="en-US" sz="4400" b="1" dirty="0"/>
          </a:p>
        </p:txBody>
      </p:sp>
      <p:sp>
        <p:nvSpPr>
          <p:cNvPr id="3" name="Content Placeholder 2"/>
          <p:cNvSpPr>
            <a:spLocks noGrp="1"/>
          </p:cNvSpPr>
          <p:nvPr>
            <p:ph idx="1"/>
          </p:nvPr>
        </p:nvSpPr>
        <p:spPr>
          <a:xfrm>
            <a:off x="2152650" y="1219201"/>
            <a:ext cx="7886700" cy="4957763"/>
          </a:xfrm>
        </p:spPr>
        <p:txBody>
          <a:bodyPr>
            <a:normAutofit/>
          </a:bodyPr>
          <a:lstStyle/>
          <a:p>
            <a:pPr marL="457200" indent="-457200" algn="just">
              <a:buAutoNum type="hindiNumPeriod"/>
            </a:pPr>
            <a:r>
              <a:rPr lang="hi-IN" b="1" dirty="0" smtClean="0"/>
              <a:t>मध्यम व्यायोग</a:t>
            </a:r>
            <a:r>
              <a:rPr lang="hi-IN" b="1" dirty="0"/>
              <a:t> </a:t>
            </a:r>
            <a:r>
              <a:rPr lang="hi-IN" dirty="0" smtClean="0"/>
              <a:t>यह </a:t>
            </a:r>
            <a:r>
              <a:rPr lang="hi-IN" dirty="0"/>
              <a:t>एक अंक का व्यायोग है। व्यायोग रुपक का एक भेद होता है। इसकी कथावस्तु का आधार महाभारत है। इसमें पाण्डवों के वनवास काल में भीम द्वारा घटोत्कच के पंजे से एक ब्राह्मण बालक की मुक्ति की कथा है। मध्यम शब्द मध्यम पाण्डव भीम और ब्राह्मण के मध्यम पुत्र दोनों के लिए प्रयुक्त हुआ है। इसलिए इस नाटक का नाम ‘‘मध्यम व्यायोग’’ है</a:t>
            </a:r>
            <a:r>
              <a:rPr lang="hi-IN" dirty="0" smtClean="0"/>
              <a:t>।</a:t>
            </a:r>
          </a:p>
          <a:p>
            <a:pPr marL="342900" lvl="1" indent="0" algn="just">
              <a:buNone/>
            </a:pPr>
            <a:r>
              <a:rPr lang="hi-IN" sz="2000" b="1" dirty="0"/>
              <a:t>२. कर्णभार </a:t>
            </a:r>
            <a:r>
              <a:rPr lang="hi-IN" sz="2000" dirty="0"/>
              <a:t>यह भी एक अंक के कथानक वाला महाभारत की कथावस्तु 	से सम्बद्ध व्यायोग है। द्रोणाचार्य के परलोक सिधारे जाने पर कर्ण 	को सेनापति बनाया जाता है तथा युद्ध का भार उस पर आ पड़ता 	है, इसलिए नाटक का नाम ‘‘कर्णभार’’ है।</a:t>
            </a:r>
          </a:p>
          <a:p>
            <a:pPr lvl="1" algn="just"/>
            <a:r>
              <a:rPr lang="hi-IN" sz="2000" dirty="0"/>
              <a:t>इस नाटक में दो पात्रों का चरित्र मुख्य रूप से चित्रित है। एक है इस नाटक के नायक कर्ण और दूसरे हैं , छः ब्राह्मण वेषधारी देवराज इन्द्र। कर्ण के चरित्र की सबसे बड़ी विशेषता जो यहाँ उभर कर सामने आयी है, वह है उसकी अपूर्व ब्राह्मण निष्ठा तथा महती दानशीलता। वह ब्राह्मणों के लिए सर्वस्व दान करने के लिए तत्पर दिखाई पड़ता है।</a:t>
            </a:r>
          </a:p>
          <a:p>
            <a:pPr marL="457200" indent="-457200">
              <a:buAutoNum type="hindiNumPeriod"/>
            </a:pPr>
            <a:endParaRPr lang="hi-IN" sz="2000" dirty="0"/>
          </a:p>
          <a:p>
            <a:endParaRPr lang="en-US" dirty="0"/>
          </a:p>
        </p:txBody>
      </p:sp>
    </p:spTree>
    <p:extLst>
      <p:ext uri="{BB962C8B-B14F-4D97-AF65-F5344CB8AC3E}">
        <p14:creationId xmlns:p14="http://schemas.microsoft.com/office/powerpoint/2010/main" val="2617749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hi-IN" b="1" dirty="0" smtClean="0"/>
              <a:t>३. पंचरात्र</a:t>
            </a:r>
            <a:r>
              <a:rPr lang="hi-IN" b="1" dirty="0"/>
              <a:t> </a:t>
            </a:r>
            <a:r>
              <a:rPr lang="hi-IN" dirty="0" smtClean="0"/>
              <a:t>यह </a:t>
            </a:r>
            <a:r>
              <a:rPr lang="hi-IN" dirty="0"/>
              <a:t>तीन अंकों का ‘‘समवकार’’ हैं। इसकी कथा महाभारत के विराट पर्व पर आधारित है। इसका नामकरण स्पष्ट रूप से पाँच रात्रियों में पाण्डवों को ढूँढनें की बात से हुआ है। द्रोणाचार्य के सत्प्रयास से पाण्डव मिल जाते हैं तथा दुर्योधन द्वारा उन्हे आधा राज्य दे दिया जाता है</a:t>
            </a:r>
            <a:r>
              <a:rPr lang="hi-IN" dirty="0" smtClean="0"/>
              <a:t>।</a:t>
            </a:r>
          </a:p>
          <a:p>
            <a:pPr marL="0" indent="0">
              <a:buNone/>
            </a:pPr>
            <a:r>
              <a:rPr lang="hi-IN" dirty="0" smtClean="0"/>
              <a:t>४.</a:t>
            </a:r>
            <a:r>
              <a:rPr lang="hi-IN" b="1" dirty="0"/>
              <a:t> उरुभंग</a:t>
            </a:r>
            <a:br>
              <a:rPr lang="hi-IN" b="1" dirty="0"/>
            </a:br>
            <a:r>
              <a:rPr lang="hi-IN" dirty="0" smtClean="0"/>
              <a:t>यह </a:t>
            </a:r>
            <a:r>
              <a:rPr lang="hi-IN" dirty="0"/>
              <a:t>भी महाभारत की कथा पर आश्रित एक एकांकी है, इसमें व्यायोग के लक्षण घटित होते हैं। द्रोपदी के अपमान का प्रतिशोध लेने हेतु भीम व दुर्योधन का गदायुद्ध इसमें वर्णित हुआ है। इसमें एक ही अंक है तथा समय व स्थान की अन्विति का पूर्ण रूप से पालन किया गया है। नाटक की विशिष्टता इसके दुःखान्त होने के कारण है।</a:t>
            </a:r>
          </a:p>
          <a:p>
            <a:endParaRPr lang="en-US" dirty="0"/>
          </a:p>
          <a:p>
            <a:pPr marL="0" indent="0">
              <a:buNone/>
            </a:pPr>
            <a:endParaRPr lang="hi-IN" dirty="0" smtClean="0"/>
          </a:p>
          <a:p>
            <a:pPr marL="0" indent="0">
              <a:buNone/>
            </a:pPr>
            <a:endParaRPr lang="hi-IN" dirty="0"/>
          </a:p>
          <a:p>
            <a:endParaRPr lang="en-US" dirty="0"/>
          </a:p>
        </p:txBody>
      </p:sp>
    </p:spTree>
    <p:extLst>
      <p:ext uri="{BB962C8B-B14F-4D97-AF65-F5344CB8AC3E}">
        <p14:creationId xmlns:p14="http://schemas.microsoft.com/office/powerpoint/2010/main" val="1303886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65127"/>
            <a:ext cx="7753350" cy="549274"/>
          </a:xfrm>
        </p:spPr>
        <p:txBody>
          <a:bodyPr>
            <a:normAutofit fontScale="90000"/>
          </a:bodyPr>
          <a:lstStyle/>
          <a:p>
            <a:endParaRPr lang="en-US"/>
          </a:p>
        </p:txBody>
      </p:sp>
      <p:sp>
        <p:nvSpPr>
          <p:cNvPr id="3" name="Content Placeholder 2"/>
          <p:cNvSpPr>
            <a:spLocks noGrp="1"/>
          </p:cNvSpPr>
          <p:nvPr>
            <p:ph idx="1"/>
          </p:nvPr>
        </p:nvSpPr>
        <p:spPr>
          <a:xfrm>
            <a:off x="2209800" y="1143001"/>
            <a:ext cx="7829550" cy="5033963"/>
          </a:xfrm>
        </p:spPr>
        <p:txBody>
          <a:bodyPr>
            <a:normAutofit/>
          </a:bodyPr>
          <a:lstStyle/>
          <a:p>
            <a:pPr marL="0" indent="0">
              <a:buNone/>
            </a:pPr>
            <a:r>
              <a:rPr lang="hi-IN" b="1" dirty="0" smtClean="0"/>
              <a:t>५. दूतवाक्य</a:t>
            </a:r>
            <a:endParaRPr lang="hi-IN" b="1" dirty="0"/>
          </a:p>
          <a:p>
            <a:r>
              <a:rPr lang="hi-IN" dirty="0"/>
              <a:t>यह भी एकांकी नाटक है। रुपक के भेदानुसार यह ‘‘व्यायोग’’ है। इसमें श्रीकृष्ण का दूत के रूप में वर्णन हुआ है। श्रीकृष्ण दुर्योधन के पास संधि का प्रस्ताव लेकर आते हैं किन्तु उनका वहाँ अपमान किया जाता है तथा वे असफल होकर लौटते हैं। वे कुद्ध होकर सुदर्शन चक्र का आह्वान करते हैं तथा उसे दुर्योधन का वध करने का आदेश देते हैं। परन्तु वह वैसा करन से रोकता है। इसकी कथावस्तु महाभारत से ली गई है</a:t>
            </a:r>
            <a:r>
              <a:rPr lang="hi-IN" dirty="0" smtClean="0"/>
              <a:t>।</a:t>
            </a:r>
          </a:p>
          <a:p>
            <a:pPr marL="0" indent="0">
              <a:buNone/>
            </a:pPr>
            <a:r>
              <a:rPr lang="hi-IN" b="1" dirty="0" smtClean="0"/>
              <a:t>६. दूत </a:t>
            </a:r>
            <a:r>
              <a:rPr lang="hi-IN" b="1" dirty="0"/>
              <a:t>घटोत्कच</a:t>
            </a:r>
          </a:p>
          <a:p>
            <a:r>
              <a:rPr lang="hi-IN" dirty="0"/>
              <a:t>यह एकांकी भी महाभारत की कथा पर आधारित है। इसमें अभिमन्यु की मृत्यु के पश्चात् श्रीकृष्ण घटोत्कच को दूत रूप में धृतराष्टं के पास भेजते हैं। दुर्योधन क्रुद्ध होकर घटोत्कच का तिरस्कार करता है। दोनों में परस्पर वाद विवाद होता है। घटोत्कच दुर्योधन को युद्ध के लिये ललकारता है। धृतराष्टं उसे शान्त करते हैं। अन्त में घटोत्कच अर्जुन द्वारा अभिमन्यु का बदला लेने की बात कहकर धमकी देते हुये निकल जाता है। घटोत्कच के दूत बनकर जाने के कारण ही इसका नाम ‘‘दूत घटोत्कच’’ रखा गया है।</a:t>
            </a:r>
          </a:p>
          <a:p>
            <a:endParaRPr lang="en-US" dirty="0"/>
          </a:p>
          <a:p>
            <a:endParaRPr lang="hi-IN" dirty="0" smtClean="0"/>
          </a:p>
          <a:p>
            <a:endParaRPr lang="hi-IN" dirty="0"/>
          </a:p>
          <a:p>
            <a:endParaRPr lang="en-US" dirty="0"/>
          </a:p>
        </p:txBody>
      </p:sp>
    </p:spTree>
    <p:extLst>
      <p:ext uri="{BB962C8B-B14F-4D97-AF65-F5344CB8AC3E}">
        <p14:creationId xmlns:p14="http://schemas.microsoft.com/office/powerpoint/2010/main" val="3545364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4400" b="1" dirty="0"/>
              <a:t>भागवत </a:t>
            </a:r>
            <a:r>
              <a:rPr lang="hi-IN" sz="4400" b="1" dirty="0" smtClean="0"/>
              <a:t>कथाश्रित </a:t>
            </a:r>
            <a:endParaRPr lang="en-US" sz="4400" b="1" dirty="0"/>
          </a:p>
        </p:txBody>
      </p:sp>
      <p:sp>
        <p:nvSpPr>
          <p:cNvPr id="3" name="Content Placeholder 2"/>
          <p:cNvSpPr>
            <a:spLocks noGrp="1"/>
          </p:cNvSpPr>
          <p:nvPr>
            <p:ph idx="1"/>
          </p:nvPr>
        </p:nvSpPr>
        <p:spPr>
          <a:xfrm>
            <a:off x="2589212" y="2133600"/>
            <a:ext cx="7864604" cy="3777622"/>
          </a:xfrm>
        </p:spPr>
        <p:txBody>
          <a:bodyPr/>
          <a:lstStyle/>
          <a:p>
            <a:pPr algn="just"/>
            <a:r>
              <a:rPr lang="hi-IN" sz="2400" b="1" dirty="0"/>
              <a:t>बाल </a:t>
            </a:r>
            <a:r>
              <a:rPr lang="hi-IN" sz="2400" b="1" dirty="0" smtClean="0"/>
              <a:t>चरित</a:t>
            </a:r>
            <a:endParaRPr lang="hi-IN" sz="2400" b="1" dirty="0"/>
          </a:p>
          <a:p>
            <a:pPr algn="just"/>
            <a:r>
              <a:rPr lang="hi-IN" sz="2400" dirty="0"/>
              <a:t>इसमें पाँच अंक हैं , यह नाटक भगवान् श्री कृष्ण की बाल लीलाओं पर आधारित है। </a:t>
            </a:r>
            <a:endParaRPr lang="hi-IN" sz="2400" dirty="0" smtClean="0"/>
          </a:p>
          <a:p>
            <a:pPr algn="just"/>
            <a:r>
              <a:rPr lang="hi-IN" sz="2400" dirty="0" smtClean="0"/>
              <a:t>पुराणों </a:t>
            </a:r>
            <a:r>
              <a:rPr lang="hi-IN" sz="2400" dirty="0"/>
              <a:t>मे यह प्रसंग बहुचर्चित है। विशेषतः श्रीमद्भागत महापुराण का तो यही सार है। इसमें श्रीकृष्ण के जन्म से कंस वध तक की कथा वर्णित है।</a:t>
            </a:r>
          </a:p>
          <a:p>
            <a:endParaRPr lang="en-US" dirty="0"/>
          </a:p>
        </p:txBody>
      </p:sp>
    </p:spTree>
    <p:extLst>
      <p:ext uri="{BB962C8B-B14F-4D97-AF65-F5344CB8AC3E}">
        <p14:creationId xmlns:p14="http://schemas.microsoft.com/office/powerpoint/2010/main" val="186276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47135"/>
            <a:ext cx="7600950" cy="972066"/>
          </a:xfrm>
        </p:spPr>
        <p:txBody>
          <a:bodyPr>
            <a:normAutofit/>
          </a:bodyPr>
          <a:lstStyle/>
          <a:p>
            <a:r>
              <a:rPr lang="hi-IN" sz="4400" b="1" dirty="0"/>
              <a:t>उदयनकथाश्रित</a:t>
            </a:r>
            <a:endParaRPr lang="en-US" sz="4400" b="1" dirty="0"/>
          </a:p>
        </p:txBody>
      </p:sp>
      <p:sp>
        <p:nvSpPr>
          <p:cNvPr id="3" name="Content Placeholder 2"/>
          <p:cNvSpPr>
            <a:spLocks noGrp="1"/>
          </p:cNvSpPr>
          <p:nvPr>
            <p:ph idx="1"/>
          </p:nvPr>
        </p:nvSpPr>
        <p:spPr>
          <a:xfrm>
            <a:off x="2286000" y="1143001"/>
            <a:ext cx="7753350" cy="5033963"/>
          </a:xfrm>
        </p:spPr>
        <p:txBody>
          <a:bodyPr>
            <a:normAutofit lnSpcReduction="10000"/>
          </a:bodyPr>
          <a:lstStyle/>
          <a:p>
            <a:pPr algn="just">
              <a:buNone/>
            </a:pPr>
            <a:r>
              <a:rPr lang="hi-IN" sz="2800" b="1" dirty="0"/>
              <a:t>१. </a:t>
            </a:r>
            <a:r>
              <a:rPr lang="hi-IN" sz="2000" dirty="0"/>
              <a:t>प्रतिज्ञायौगन्धरायण</a:t>
            </a:r>
          </a:p>
          <a:p>
            <a:pPr marL="0" indent="0" algn="just">
              <a:buNone/>
            </a:pPr>
            <a:r>
              <a:rPr lang="hi-IN" sz="2000" dirty="0"/>
              <a:t>यह लोककथाश्रित नाटक है। इसमें कौशाम्बी के राजा वत्सराज उदयन द्वारा उज्जयिनी के राजा प्रद्योत की पुत्री वासवदत्ता के हरण की कथा है। इसमें चार अंक हैं। इस नाटक का नामकरण अमात्य यौगन्धरायण की प्रतिज्ञाओं पर आश्रित है।</a:t>
            </a:r>
          </a:p>
          <a:p>
            <a:pPr marL="0" indent="0" algn="just">
              <a:buNone/>
            </a:pPr>
            <a:r>
              <a:rPr lang="hi-IN" sz="2000" dirty="0"/>
              <a:t> इस नाटक में अमात्य यौगन्धरायण अपने स्वामी को शत्रु के बन्दीगृह से छुड़ा लाने की प्रतिज्ञा करता है तथा अनेक विघ्नों के उपस्थित होने पर भी उसे पूर्ण कर बताता है।</a:t>
            </a:r>
          </a:p>
          <a:p>
            <a:pPr marL="0" indent="0" algn="just">
              <a:buNone/>
            </a:pPr>
            <a:r>
              <a:rPr lang="hi-IN" sz="2000" b="1" dirty="0"/>
              <a:t>२. स्वप्नवासवदत्तम्</a:t>
            </a:r>
          </a:p>
          <a:p>
            <a:pPr marL="0" indent="0" algn="just">
              <a:buNone/>
            </a:pPr>
            <a:r>
              <a:rPr lang="hi-IN" sz="2000" dirty="0"/>
              <a:t>भास विरचित </a:t>
            </a:r>
            <a:r>
              <a:rPr lang="hi-IN" sz="2000" dirty="0">
                <a:hlinkClick r:id="rId2" tooltip="रूपक"/>
              </a:rPr>
              <a:t>रूपकों</a:t>
            </a:r>
            <a:r>
              <a:rPr lang="hi-IN" sz="2000" dirty="0"/>
              <a:t> में यह सर्वश्रेष्ठ है। वस्तुतः यह भास की नाट्यकला का चूडान्त निदर्शन है। यह छः अंकों का नाटक है। इसमें प्रतिज्ञायौगन्धरायण से आगे की कथा का वर्णन है।</a:t>
            </a:r>
          </a:p>
          <a:p>
            <a:pPr marL="0" indent="0" algn="just">
              <a:buNone/>
            </a:pPr>
            <a:r>
              <a:rPr lang="hi-IN" sz="2000" dirty="0"/>
              <a:t> इस नाटक का नामकरण राजा उदयन के द्वारा स्वप्न में वासवदत्ता के दर्शन पर आधारित है। स्वप्न वाला दृष्य संस्कृत नाट्य साहित्य में अपना विशेष स्थान रखता है।</a:t>
            </a:r>
          </a:p>
          <a:p>
            <a:pPr marL="0" indent="0" algn="just">
              <a:buNone/>
            </a:pPr>
            <a:endParaRPr lang="hi-IN" sz="2000" dirty="0"/>
          </a:p>
          <a:p>
            <a:pPr marL="0" indent="0" algn="just">
              <a:buNone/>
            </a:pPr>
            <a:endParaRPr lang="hi-IN" sz="2000" dirty="0"/>
          </a:p>
          <a:p>
            <a:pPr algn="just"/>
            <a:endParaRPr lang="en-US" sz="2000" dirty="0"/>
          </a:p>
        </p:txBody>
      </p:sp>
    </p:spTree>
    <p:extLst>
      <p:ext uri="{BB962C8B-B14F-4D97-AF65-F5344CB8AC3E}">
        <p14:creationId xmlns:p14="http://schemas.microsoft.com/office/powerpoint/2010/main" val="3293664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632348"/>
            <a:ext cx="8911687" cy="916366"/>
          </a:xfrm>
        </p:spPr>
        <p:txBody>
          <a:bodyPr>
            <a:normAutofit/>
          </a:bodyPr>
          <a:lstStyle/>
          <a:p>
            <a:r>
              <a:rPr lang="hi-IN" sz="4400" b="1" dirty="0"/>
              <a:t>कल्पित कथाश्रित</a:t>
            </a:r>
            <a:endParaRPr lang="en-US" sz="4400" b="1" dirty="0"/>
          </a:p>
        </p:txBody>
      </p:sp>
      <p:sp>
        <p:nvSpPr>
          <p:cNvPr id="3" name="Content Placeholder 2"/>
          <p:cNvSpPr>
            <a:spLocks noGrp="1"/>
          </p:cNvSpPr>
          <p:nvPr>
            <p:ph idx="1"/>
          </p:nvPr>
        </p:nvSpPr>
        <p:spPr>
          <a:xfrm>
            <a:off x="2454876" y="1408670"/>
            <a:ext cx="8114270" cy="4502552"/>
          </a:xfrm>
        </p:spPr>
        <p:txBody>
          <a:bodyPr>
            <a:normAutofit/>
          </a:bodyPr>
          <a:lstStyle/>
          <a:p>
            <a:pPr marL="0" indent="0" algn="just">
              <a:buNone/>
            </a:pPr>
            <a:r>
              <a:rPr lang="hi-IN" sz="2000" b="1" dirty="0" smtClean="0"/>
              <a:t>१. अविमारक</a:t>
            </a:r>
            <a:r>
              <a:rPr lang="hi-IN" sz="2000" dirty="0" smtClean="0"/>
              <a:t> </a:t>
            </a:r>
            <a:endParaRPr lang="hi-IN" sz="2000" b="1" dirty="0"/>
          </a:p>
          <a:p>
            <a:pPr marL="0" indent="0" algn="just">
              <a:buNone/>
            </a:pPr>
            <a:r>
              <a:rPr lang="hi-IN" sz="2000" dirty="0"/>
              <a:t>यह लोककथा सम्बन्धी छः अंकों का रूपक है। इसमें राजा कुन्तिभोज की पुत्री कुरंगी का राजकुमार अविमारक से प्रणय एवं विवाह का वर्णन है। नायक के आधार पर इसका नामकरण अविमारक रखा गया है। अविमारक का यथार्थ नाम विष्णुसेन था तथा अवि रूपधारी असुर को मारने से उसकी संज्ञा अविमारक है</a:t>
            </a:r>
            <a:r>
              <a:rPr lang="hi-IN" sz="2000" dirty="0" smtClean="0"/>
              <a:t>।</a:t>
            </a:r>
          </a:p>
          <a:p>
            <a:pPr marL="0" indent="0" algn="just">
              <a:buNone/>
            </a:pPr>
            <a:r>
              <a:rPr lang="hi-IN" sz="2000" b="1" dirty="0" smtClean="0"/>
              <a:t>२. दरिद्र चारुदत्त</a:t>
            </a:r>
            <a:endParaRPr lang="hi-IN" sz="2000" b="1" dirty="0"/>
          </a:p>
          <a:p>
            <a:pPr algn="just"/>
            <a:r>
              <a:rPr lang="hi-IN" sz="2000" dirty="0"/>
              <a:t>महाकवि भास की नाट्य़ श्रृंखला में चारुदत्त को अन्तिम कड़ी माना जाता है। इसकी कथावस्तु चार अंकों में विभाजित है। शूद्रक के प्रसिद्ध प्रकरण ‘‘मृच्छकटिक’’ का आधार यही माना जाता है। इसमें कवि ने दरिद्र चारूदत्त एवं वेश्या वसन्तसेना की प्रणय-कथा का वर्णन किया है। एक अन्य पात्र शकार है जो प्रतिनायक के रूप में है। प्रेम के आदर्श की सामाजिक प्रस्तुति इसमें दृष्टव्य है।</a:t>
            </a:r>
          </a:p>
          <a:p>
            <a:endParaRPr lang="hi-IN" dirty="0" smtClean="0"/>
          </a:p>
          <a:p>
            <a:endParaRPr lang="en-US" dirty="0"/>
          </a:p>
        </p:txBody>
      </p:sp>
    </p:spTree>
    <p:extLst>
      <p:ext uri="{BB962C8B-B14F-4D97-AF65-F5344CB8AC3E}">
        <p14:creationId xmlns:p14="http://schemas.microsoft.com/office/powerpoint/2010/main" val="2886771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1784" y="200371"/>
            <a:ext cx="7905750" cy="625473"/>
          </a:xfrm>
        </p:spPr>
        <p:txBody>
          <a:bodyPr>
            <a:noAutofit/>
          </a:bodyPr>
          <a:lstStyle/>
          <a:p>
            <a:r>
              <a:rPr lang="hi-IN" sz="4800" b="1" dirty="0" smtClean="0"/>
              <a:t>कर्णभारम</a:t>
            </a:r>
            <a:endParaRPr lang="en-US" sz="4800" dirty="0"/>
          </a:p>
        </p:txBody>
      </p:sp>
      <p:sp>
        <p:nvSpPr>
          <p:cNvPr id="3" name="Content Placeholder 2"/>
          <p:cNvSpPr>
            <a:spLocks noGrp="1"/>
          </p:cNvSpPr>
          <p:nvPr>
            <p:ph idx="1"/>
          </p:nvPr>
        </p:nvSpPr>
        <p:spPr>
          <a:xfrm>
            <a:off x="1981200" y="990600"/>
            <a:ext cx="8229600" cy="5638800"/>
          </a:xfrm>
        </p:spPr>
        <p:txBody>
          <a:bodyPr>
            <a:normAutofit/>
          </a:bodyPr>
          <a:lstStyle/>
          <a:p>
            <a:pPr algn="just"/>
            <a:r>
              <a:rPr lang="hi-IN" sz="2800" b="1" dirty="0" smtClean="0"/>
              <a:t>कर्णभारम </a:t>
            </a:r>
            <a:r>
              <a:rPr lang="hi-IN" sz="2800" dirty="0"/>
              <a:t>या </a:t>
            </a:r>
            <a:r>
              <a:rPr lang="hi-IN" sz="2800" i="1" dirty="0"/>
              <a:t>कर्ण की पीड़ा</a:t>
            </a:r>
            <a:r>
              <a:rPr lang="hi-IN" sz="2800" dirty="0"/>
              <a:t> (शाब्दिक रूप से: </a:t>
            </a:r>
            <a:r>
              <a:rPr lang="hi-IN" sz="2800" i="1" dirty="0"/>
              <a:t>कर्ण का बोझ</a:t>
            </a:r>
            <a:r>
              <a:rPr lang="hi-IN" sz="2800" dirty="0"/>
              <a:t> ) भारतीय नाटककार भास द्वारा लिखित एक </a:t>
            </a:r>
            <a:r>
              <a:rPr lang="hi-IN" sz="2800" dirty="0">
                <a:hlinkClick r:id="rId2" tooltip="संस्कृत"/>
              </a:rPr>
              <a:t>संस्कृत</a:t>
            </a:r>
            <a:r>
              <a:rPr lang="hi-IN" sz="2800" dirty="0"/>
              <a:t> एकांकी नाटक है । इसकी  कथावस्तु महाभारत पर आधारित है.</a:t>
            </a:r>
          </a:p>
          <a:p>
            <a:pPr algn="just"/>
            <a:endParaRPr lang="hi-IN" sz="2800" dirty="0"/>
          </a:p>
          <a:p>
            <a:pPr algn="just"/>
            <a:r>
              <a:rPr lang="hi-IN" sz="2800" dirty="0"/>
              <a:t>जिसे प्रसिद्ध कालिदास ने अपने नाटक मालविकाग्निमित्रम की शुरुआत में भी सराहा था। नाटक </a:t>
            </a:r>
            <a:r>
              <a:rPr lang="hi-IN" sz="2800" dirty="0">
                <a:hlinkClick r:id="rId3" tooltip="Kurukshetra War"/>
              </a:rPr>
              <a:t>कुरुक्षेत्र युद्ध</a:t>
            </a:r>
            <a:r>
              <a:rPr lang="hi-IN" sz="2800" dirty="0"/>
              <a:t> के पिछले दिन </a:t>
            </a:r>
            <a:r>
              <a:rPr lang="hi-IN" sz="2800" dirty="0">
                <a:hlinkClick r:id="rId4" tooltip="Karna"/>
              </a:rPr>
              <a:t>कर्ण</a:t>
            </a:r>
            <a:r>
              <a:rPr lang="hi-IN" sz="2800" dirty="0"/>
              <a:t> के मानसिक दर्द का वर्णन करता है । </a:t>
            </a:r>
            <a:r>
              <a:rPr lang="hi-IN" sz="2800" b="1" dirty="0"/>
              <a:t> </a:t>
            </a:r>
            <a:endParaRPr lang="en-US" sz="2800" dirty="0"/>
          </a:p>
        </p:txBody>
      </p:sp>
    </p:spTree>
    <p:extLst>
      <p:ext uri="{BB962C8B-B14F-4D97-AF65-F5344CB8AC3E}">
        <p14:creationId xmlns:p14="http://schemas.microsoft.com/office/powerpoint/2010/main" val="242810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7412" y="525256"/>
            <a:ext cx="8911687" cy="1280890"/>
          </a:xfrm>
        </p:spPr>
        <p:txBody>
          <a:bodyPr/>
          <a:lstStyle/>
          <a:p>
            <a:r>
              <a:rPr lang="hi-IN" dirty="0" smtClean="0"/>
              <a:t> </a:t>
            </a:r>
            <a:r>
              <a:rPr lang="hi-IN" sz="4400" b="1" dirty="0" smtClean="0"/>
              <a:t>कथावस्तु </a:t>
            </a:r>
            <a:endParaRPr lang="en-IN" sz="4400" b="1" dirty="0"/>
          </a:p>
        </p:txBody>
      </p:sp>
      <p:sp>
        <p:nvSpPr>
          <p:cNvPr id="3" name="Content Placeholder 2"/>
          <p:cNvSpPr>
            <a:spLocks noGrp="1"/>
          </p:cNvSpPr>
          <p:nvPr>
            <p:ph idx="1"/>
          </p:nvPr>
        </p:nvSpPr>
        <p:spPr>
          <a:xfrm>
            <a:off x="2475470" y="1540477"/>
            <a:ext cx="7753350" cy="4652963"/>
          </a:xfrm>
        </p:spPr>
        <p:txBody>
          <a:bodyPr>
            <a:normAutofit lnSpcReduction="10000"/>
          </a:bodyPr>
          <a:lstStyle/>
          <a:p>
            <a:pPr algn="just"/>
            <a:r>
              <a:rPr lang="hi-IN" sz="2800" dirty="0"/>
              <a:t>इसकी कथावस्तु महाभारत की एक घटना पर आधारित है . </a:t>
            </a:r>
          </a:p>
          <a:p>
            <a:pPr algn="just"/>
            <a:r>
              <a:rPr lang="hi-IN" sz="2800" dirty="0"/>
              <a:t>महाभारत के युद्ध के समय अर्जुन के प्रति पक्षपात के कारण इन्द्र कर्ण की दानशीलता के गुण का लाभ उठाकर उससे उसके अभेद्य जन्मजात कवच और कुंडल दान में मांग कर ले जाता है और कर्ण को पांडवों द्वारा जीतने योग्य बना देता है . बदले में कर्ण को विमला नामक शक्ति प्रदान करता है जिसका प्रयोग केवल एक बार ही हो सकेगा . </a:t>
            </a:r>
          </a:p>
          <a:p>
            <a:pPr algn="just"/>
            <a:r>
              <a:rPr lang="hi-IN" sz="2800" dirty="0"/>
              <a:t>बस इसी घटना पर आधारित है यह लघु एकांकी .</a:t>
            </a:r>
            <a:endParaRPr lang="en-IN" sz="2800" dirty="0"/>
          </a:p>
        </p:txBody>
      </p:sp>
    </p:spTree>
    <p:extLst>
      <p:ext uri="{BB962C8B-B14F-4D97-AF65-F5344CB8AC3E}">
        <p14:creationId xmlns:p14="http://schemas.microsoft.com/office/powerpoint/2010/main" val="150265949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92</TotalTime>
  <Words>728</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Mangal</vt:lpstr>
      <vt:lpstr>Wingdings 3</vt:lpstr>
      <vt:lpstr>Wisp</vt:lpstr>
      <vt:lpstr>        बी०ए० द्वितीय वर्ष      DSC-1C    SKT- DSC-201    संस्कृत नाटक </vt:lpstr>
      <vt:lpstr>      भास </vt:lpstr>
      <vt:lpstr>रचनाएं </vt:lpstr>
      <vt:lpstr>नाटक </vt:lpstr>
      <vt:lpstr>नाटकों का रचनाकाल </vt:lpstr>
      <vt:lpstr>PowerPoint Presentation</vt:lpstr>
      <vt:lpstr>महाभारत कथाश्रित</vt:lpstr>
      <vt:lpstr>PowerPoint Presentation</vt:lpstr>
      <vt:lpstr>PowerPoint Presentation</vt:lpstr>
      <vt:lpstr>भागवत कथाश्रित </vt:lpstr>
      <vt:lpstr>उदयनकथाश्रित</vt:lpstr>
      <vt:lpstr>कल्पित कथाश्रित</vt:lpstr>
      <vt:lpstr>कर्णभारम</vt:lpstr>
      <vt:lpstr> कथावस्तु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रघुवंशम्</dc:title>
  <dc:creator>hp</dc:creator>
  <cp:lastModifiedBy>hp</cp:lastModifiedBy>
  <cp:revision>18</cp:revision>
  <dcterms:created xsi:type="dcterms:W3CDTF">2022-07-22T05:13:39Z</dcterms:created>
  <dcterms:modified xsi:type="dcterms:W3CDTF">2022-07-29T05:57:38Z</dcterms:modified>
</cp:coreProperties>
</file>